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31"/>
  </p:notesMasterIdLst>
  <p:sldIdLst>
    <p:sldId id="256" r:id="rId2"/>
    <p:sldId id="257" r:id="rId3"/>
    <p:sldId id="340" r:id="rId4"/>
    <p:sldId id="258" r:id="rId5"/>
    <p:sldId id="259" r:id="rId6"/>
    <p:sldId id="341" r:id="rId7"/>
    <p:sldId id="343" r:id="rId8"/>
    <p:sldId id="344" r:id="rId9"/>
    <p:sldId id="345" r:id="rId10"/>
    <p:sldId id="342" r:id="rId11"/>
    <p:sldId id="346" r:id="rId12"/>
    <p:sldId id="261" r:id="rId13"/>
    <p:sldId id="262" r:id="rId14"/>
    <p:sldId id="263" r:id="rId15"/>
    <p:sldId id="302" r:id="rId16"/>
    <p:sldId id="265" r:id="rId17"/>
    <p:sldId id="347" r:id="rId18"/>
    <p:sldId id="348" r:id="rId19"/>
    <p:sldId id="266" r:id="rId20"/>
    <p:sldId id="267" r:id="rId21"/>
    <p:sldId id="268" r:id="rId22"/>
    <p:sldId id="273" r:id="rId23"/>
    <p:sldId id="352" r:id="rId24"/>
    <p:sldId id="355" r:id="rId25"/>
    <p:sldId id="353" r:id="rId26"/>
    <p:sldId id="354" r:id="rId27"/>
    <p:sldId id="349" r:id="rId28"/>
    <p:sldId id="350" r:id="rId29"/>
    <p:sldId id="269" r:id="rId3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iCiel Cadena" panose="020B0604020202020204" charset="0"/>
      <p:bold r:id="rId36"/>
    </p:embeddedFont>
    <p:embeddedFont>
      <p:font typeface="Kulim Park" panose="020B0604020202020204" charset="0"/>
      <p:regular r:id="rId37"/>
      <p:bold r:id="rId38"/>
      <p:italic r:id="rId39"/>
      <p:boldItalic r:id="rId40"/>
    </p:embeddedFont>
    <p:embeddedFont>
      <p:font typeface="Kulim Park SemiBold" panose="020B0604020202020204" charset="0"/>
      <p:regular r:id="rId41"/>
      <p:bold r:id="rId42"/>
      <p:italic r:id="rId43"/>
      <p:boldItalic r:id="rId44"/>
    </p:embeddedFont>
    <p:embeddedFont>
      <p:font typeface="Manrope" panose="020B0604020202020204" charset="0"/>
      <p:regular r:id="rId45"/>
      <p:bold r:id="rId46"/>
    </p:embeddedFont>
    <p:embeddedFont>
      <p:font typeface="Nunito Light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hư Diệp" initials="ND" lastIdx="1" clrIdx="0">
    <p:extLst>
      <p:ext uri="{19B8F6BF-5375-455C-9EA6-DF929625EA0E}">
        <p15:presenceInfo xmlns:p15="http://schemas.microsoft.com/office/powerpoint/2012/main" userId="d3ee47c15e7359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32450B-0E0F-4A7C-A306-5D0B26312A74}">
  <a:tblStyle styleId="{3732450B-0E0F-4A7C-A306-5D0B26312A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45C81EB-2D48-4CDE-A27A-37EFA1A2E5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201" autoAdjust="0"/>
  </p:normalViewPr>
  <p:slideViewPr>
    <p:cSldViewPr snapToGrid="0">
      <p:cViewPr varScale="1">
        <p:scale>
          <a:sx n="110" d="100"/>
          <a:sy n="110" d="100"/>
        </p:scale>
        <p:origin x="658" y="82"/>
      </p:cViewPr>
      <p:guideLst/>
    </p:cSldViewPr>
  </p:slideViewPr>
  <p:outlineViewPr>
    <p:cViewPr>
      <p:scale>
        <a:sx n="33" d="100"/>
        <a:sy n="33" d="100"/>
      </p:scale>
      <p:origin x="0" y="-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25T09:48:44.849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71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497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ad612980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ad612980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4dc3920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4dc3920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ead6129809_1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ead6129809_1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740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811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ad61298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ad61298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4dc3920d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4dc3920d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ad612980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ead612980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ad6129809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ad6129809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444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425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468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367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4dc3920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4dc3920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611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4dc3920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4dc3920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007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24dc3920d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24dc3920d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41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ad6129809_1_21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ad6129809_1_21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4dc392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4dc392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65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007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169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26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649785" flipH="1">
            <a:off x="6475477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 rot="9339447" flipH="1">
            <a:off x="-5157706" y="21951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118566" y="1549193"/>
            <a:ext cx="1350837" cy="973145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 flipH="1">
            <a:off x="4816263" y="1549200"/>
            <a:ext cx="1350837" cy="973145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 flipH="1">
            <a:off x="6912085" y="1489537"/>
            <a:ext cx="1162249" cy="1032817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3050700" y="1519363"/>
            <a:ext cx="1095097" cy="973144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 rot="649785">
            <a:off x="6848027" y="-2440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 rot="813319">
            <a:off x="-4299402" y="-47175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 rot="9089871">
            <a:off x="7049951" y="1893780"/>
            <a:ext cx="7826200" cy="287789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rot="-576017">
            <a:off x="-4825529" y="-672274"/>
            <a:ext cx="7826074" cy="287784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 hasCustomPrompt="1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5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6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 hasCustomPrompt="1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14" hasCustomPrompt="1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7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 rot="-9339447">
            <a:off x="7118442" y="32165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 rot="10285603" flipH="1">
            <a:off x="-6088365" y="-16178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 rot="-649785" flipH="1">
            <a:off x="-1251909" y="-487200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 rot="-813319" flipH="1">
            <a:off x="7653159" y="-3566398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 rot="-9989847" flipH="1">
            <a:off x="-4910832" y="2960605"/>
            <a:ext cx="7826215" cy="287790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 rot="-323977" flipH="1">
            <a:off x="6050295" y="-977077"/>
            <a:ext cx="7826148" cy="2877876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1987675" y="1412700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1987700" y="2292125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2" hasCustomPrompt="1"/>
          </p:nvPr>
        </p:nvSpPr>
        <p:spPr>
          <a:xfrm>
            <a:off x="845800" y="18880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3"/>
          </p:nvPr>
        </p:nvSpPr>
        <p:spPr>
          <a:xfrm>
            <a:off x="1928100" y="3162748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4"/>
          </p:nvPr>
        </p:nvSpPr>
        <p:spPr>
          <a:xfrm>
            <a:off x="1928125" y="4042172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 idx="5"/>
          </p:nvPr>
        </p:nvSpPr>
        <p:spPr>
          <a:xfrm>
            <a:off x="6000750" y="1412688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6"/>
          </p:nvPr>
        </p:nvSpPr>
        <p:spPr>
          <a:xfrm>
            <a:off x="6000775" y="2292102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 idx="7"/>
          </p:nvPr>
        </p:nvSpPr>
        <p:spPr>
          <a:xfrm>
            <a:off x="5981196" y="3162738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8"/>
          </p:nvPr>
        </p:nvSpPr>
        <p:spPr>
          <a:xfrm>
            <a:off x="5981200" y="4042161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 idx="9" hasCustomPrompt="1"/>
          </p:nvPr>
        </p:nvSpPr>
        <p:spPr>
          <a:xfrm>
            <a:off x="845798" y="36442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 idx="13" hasCustomPrompt="1"/>
          </p:nvPr>
        </p:nvSpPr>
        <p:spPr>
          <a:xfrm>
            <a:off x="4895098" y="18880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 idx="14" hasCustomPrompt="1"/>
          </p:nvPr>
        </p:nvSpPr>
        <p:spPr>
          <a:xfrm>
            <a:off x="4895098" y="36442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 rot="-3394465">
            <a:off x="-2929870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 flipH="1">
            <a:off x="-4081962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 rot="-3952094" flipH="1">
            <a:off x="-395440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 rot="649760">
            <a:off x="-3199069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 rot="-813319" flipH="1">
            <a:off x="4926200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10285603" flipH="1">
            <a:off x="6080701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 rot="7426355" flipH="1">
            <a:off x="658205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5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5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1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 rot="-649760" flipH="1">
            <a:off x="-3395808" y="45146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 rot="-3394465">
            <a:off x="-4398774" y="421144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/>
          <p:nvPr/>
        </p:nvSpPr>
        <p:spPr>
          <a:xfrm flipH="1">
            <a:off x="-5015841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 rot="-3952094" flipH="1">
            <a:off x="-4776410" y="665034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"/>
          <p:cNvSpPr/>
          <p:nvPr/>
        </p:nvSpPr>
        <p:spPr>
          <a:xfrm rot="649760">
            <a:off x="-4213998" y="5351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6"/>
          <p:cNvSpPr/>
          <p:nvPr/>
        </p:nvSpPr>
        <p:spPr>
          <a:xfrm rot="-813319" flipH="1">
            <a:off x="4527346" y="-3414798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"/>
          <p:cNvSpPr/>
          <p:nvPr/>
        </p:nvSpPr>
        <p:spPr>
          <a:xfrm rot="10285603" flipH="1">
            <a:off x="4806347" y="33637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 rot="5626330" flipH="1">
            <a:off x="3918525" y="675664"/>
            <a:ext cx="7826010" cy="287782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body" idx="1"/>
          </p:nvPr>
        </p:nvSpPr>
        <p:spPr>
          <a:xfrm>
            <a:off x="1514900" y="1868725"/>
            <a:ext cx="3850500" cy="23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514900" y="922175"/>
            <a:ext cx="48123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2"/>
          </p:nvPr>
        </p:nvSpPr>
        <p:spPr>
          <a:xfrm>
            <a:off x="4572012" y="3186751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1"/>
          </p:nvPr>
        </p:nvSpPr>
        <p:spPr>
          <a:xfrm>
            <a:off x="4572037" y="3694826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title" idx="3"/>
          </p:nvPr>
        </p:nvSpPr>
        <p:spPr>
          <a:xfrm>
            <a:off x="4572000" y="1747851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4"/>
          </p:nvPr>
        </p:nvSpPr>
        <p:spPr>
          <a:xfrm>
            <a:off x="4572025" y="2255926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2"/>
          <p:cNvSpPr/>
          <p:nvPr/>
        </p:nvSpPr>
        <p:spPr>
          <a:xfrm rot="-813319" flipH="1">
            <a:off x="7030742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 rot="-10285629">
            <a:off x="6057524" y="-212437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/>
          <p:nvPr/>
        </p:nvSpPr>
        <p:spPr>
          <a:xfrm flipH="1">
            <a:off x="7942003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 rot="2839443">
            <a:off x="-308418" y="2442034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/>
          <p:nvPr/>
        </p:nvSpPr>
        <p:spPr>
          <a:xfrm rot="9405665">
            <a:off x="-4880740" y="1281181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4"/>
          <p:cNvSpPr/>
          <p:nvPr/>
        </p:nvSpPr>
        <p:spPr>
          <a:xfrm rot="-1478505">
            <a:off x="-2334601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4"/>
          <p:cNvSpPr/>
          <p:nvPr/>
        </p:nvSpPr>
        <p:spPr>
          <a:xfrm rot="9555841" flipH="1">
            <a:off x="7801702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title" idx="2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subTitle" idx="1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3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4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4"/>
          <p:cNvSpPr txBox="1">
            <a:spLocks noGrp="1"/>
          </p:cNvSpPr>
          <p:nvPr>
            <p:ph type="title" idx="5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34"/>
          <p:cNvSpPr txBox="1">
            <a:spLocks noGrp="1"/>
          </p:cNvSpPr>
          <p:nvPr>
            <p:ph type="subTitle" idx="6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/>
          <p:nvPr/>
        </p:nvSpPr>
        <p:spPr>
          <a:xfrm rot="10285629" flipH="1">
            <a:off x="-7063092" y="-236754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-4432130" y="168593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/>
          <p:nvPr/>
        </p:nvSpPr>
        <p:spPr>
          <a:xfrm rot="-2839443" flipH="1">
            <a:off x="2550622" y="3252659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/>
          <p:nvPr/>
        </p:nvSpPr>
        <p:spPr>
          <a:xfrm rot="-10305679" flipH="1">
            <a:off x="6458116" y="671626"/>
            <a:ext cx="7310080" cy="6849767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5"/>
          <p:cNvSpPr/>
          <p:nvPr/>
        </p:nvSpPr>
        <p:spPr>
          <a:xfrm rot="1478505" flipH="1">
            <a:off x="3777012" y="-1076247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/>
          <p:nvPr/>
        </p:nvSpPr>
        <p:spPr>
          <a:xfrm rot="-9555841">
            <a:off x="-6505500" y="24943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title" idx="2"/>
          </p:nvPr>
        </p:nvSpPr>
        <p:spPr>
          <a:xfrm>
            <a:off x="1164025" y="29129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1164075" y="34473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 idx="3"/>
          </p:nvPr>
        </p:nvSpPr>
        <p:spPr>
          <a:xfrm>
            <a:off x="3549063" y="2379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4"/>
          </p:nvPr>
        </p:nvSpPr>
        <p:spPr>
          <a:xfrm>
            <a:off x="3549150" y="2913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title" idx="5"/>
          </p:nvPr>
        </p:nvSpPr>
        <p:spPr>
          <a:xfrm>
            <a:off x="5934100" y="29129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6"/>
          </p:nvPr>
        </p:nvSpPr>
        <p:spPr>
          <a:xfrm>
            <a:off x="5934225" y="34473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8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8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8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8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8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9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9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9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6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/>
          <p:nvPr/>
        </p:nvSpPr>
        <p:spPr>
          <a:xfrm rot="813319">
            <a:off x="-1121291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0"/>
          <p:cNvSpPr/>
          <p:nvPr/>
        </p:nvSpPr>
        <p:spPr>
          <a:xfrm rot="-649785" flipH="1">
            <a:off x="6971064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1620973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0"/>
          <p:cNvSpPr/>
          <p:nvPr/>
        </p:nvSpPr>
        <p:spPr>
          <a:xfrm rot="8823147">
            <a:off x="-2081090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0"/>
          <p:cNvSpPr/>
          <p:nvPr/>
        </p:nvSpPr>
        <p:spPr>
          <a:xfrm rot="-8100000">
            <a:off x="7300672" y="494176"/>
            <a:ext cx="4935837" cy="3769884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0"/>
          <p:cNvSpPr/>
          <p:nvPr/>
        </p:nvSpPr>
        <p:spPr>
          <a:xfrm rot="649785">
            <a:off x="1211739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0"/>
          <p:cNvSpPr/>
          <p:nvPr/>
        </p:nvSpPr>
        <p:spPr>
          <a:xfrm rot="2128845">
            <a:off x="3591964" y="-1767729"/>
            <a:ext cx="7826192" cy="287789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0"/>
          <p:cNvSpPr/>
          <p:nvPr/>
        </p:nvSpPr>
        <p:spPr>
          <a:xfrm rot="-9555807">
            <a:off x="-5772621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7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/>
          <p:nvPr/>
        </p:nvSpPr>
        <p:spPr>
          <a:xfrm rot="-7405535" flipH="1">
            <a:off x="-3234670" y="-395249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1"/>
          <p:cNvSpPr/>
          <p:nvPr/>
        </p:nvSpPr>
        <p:spPr>
          <a:xfrm rot="10800000">
            <a:off x="-4386762" y="886054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1"/>
          <p:cNvSpPr/>
          <p:nvPr/>
        </p:nvSpPr>
        <p:spPr>
          <a:xfrm rot="-6847906">
            <a:off x="-4259206" y="2193197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1"/>
          <p:cNvSpPr/>
          <p:nvPr/>
        </p:nvSpPr>
        <p:spPr>
          <a:xfrm rot="10150240" flipH="1">
            <a:off x="-3503869" y="4261834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1"/>
          <p:cNvSpPr/>
          <p:nvPr/>
        </p:nvSpPr>
        <p:spPr>
          <a:xfrm rot="-9986681">
            <a:off x="4621400" y="2424119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514397">
            <a:off x="5775901" y="-3485758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/>
          <p:nvPr/>
        </p:nvSpPr>
        <p:spPr>
          <a:xfrm rot="3373645">
            <a:off x="6277252" y="102828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-1460553" flipH="1">
            <a:off x="6702382" y="-661835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-9405665" flipH="1">
            <a:off x="6846081" y="1281156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1478505" flipH="1">
            <a:off x="3709533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3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9524149" flipH="1">
            <a:off x="-6659422" y="-2925302"/>
            <a:ext cx="9471569" cy="60490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3394465" flipH="1">
            <a:off x="5041484" y="22860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955394" flipH="1">
            <a:off x="1460861" y="-2197712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3406877">
            <a:off x="3098060" y="-32126"/>
            <a:ext cx="7826090" cy="287785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 rot="-514371" flipH="1">
            <a:off x="4546199" y="58167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 rot="10800000">
            <a:off x="6590028" y="-183052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1051413">
            <a:off x="5372927" y="-597860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 rot="6697654">
            <a:off x="-3373442" y="-4867145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9986681" flipH="1">
            <a:off x="-4180552" y="1043048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3394963" y="159692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 hasCustomPrompt="1"/>
          </p:nvPr>
        </p:nvSpPr>
        <p:spPr>
          <a:xfrm>
            <a:off x="1893438" y="16776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3394963" y="324648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/>
          <p:nvPr/>
        </p:nvSpPr>
        <p:spPr>
          <a:xfrm rot="10800000" flipH="1">
            <a:off x="779327" y="3478782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2" r:id="rId10"/>
    <p:sldLayoutId id="2147483663" r:id="rId11"/>
    <p:sldLayoutId id="2147483666" r:id="rId12"/>
    <p:sldLayoutId id="2147483671" r:id="rId13"/>
    <p:sldLayoutId id="2147483672" r:id="rId14"/>
    <p:sldLayoutId id="2147483678" r:id="rId15"/>
    <p:sldLayoutId id="2147483680" r:id="rId16"/>
    <p:sldLayoutId id="2147483681" r:id="rId17"/>
    <p:sldLayoutId id="2147483694" r:id="rId18"/>
    <p:sldLayoutId id="2147483695" r:id="rId19"/>
    <p:sldLayoutId id="2147483696" r:id="rId20"/>
    <p:sldLayoutId id="2147483697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1D4F75-67D5-4D71-B5E4-915E8DF4F44C}"/>
              </a:ext>
            </a:extLst>
          </p:cNvPr>
          <p:cNvSpPr txBox="1"/>
          <p:nvPr/>
        </p:nvSpPr>
        <p:spPr>
          <a:xfrm>
            <a:off x="2267069" y="267494"/>
            <a:ext cx="4609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  <a:cs typeface="Arial" panose="020B0604020202020204" pitchFamily="34" charset="0"/>
              </a:rPr>
              <a:t>TRƯỜNG</a:t>
            </a:r>
            <a:r>
              <a:rPr lang="en-US" dirty="0">
                <a:latin typeface="+mj-lt"/>
              </a:rPr>
              <a:t> ĐẠI HỌC TRÀ VINH</a:t>
            </a:r>
          </a:p>
          <a:p>
            <a:pPr algn="ctr"/>
            <a:r>
              <a:rPr lang="en-US" dirty="0">
                <a:latin typeface="+mj-lt"/>
              </a:rPr>
              <a:t>KHOA KỸ THUẬT VÀ CÔNG NGHỆ</a:t>
            </a:r>
          </a:p>
          <a:p>
            <a:pPr algn="ctr"/>
            <a:r>
              <a:rPr lang="en-US" b="1" dirty="0">
                <a:latin typeface="+mj-lt"/>
              </a:rPr>
              <a:t>BỘ MÔN CÔNG NGHỆ THÔNG TIN</a:t>
            </a:r>
          </a:p>
        </p:txBody>
      </p:sp>
      <p:pic>
        <p:nvPicPr>
          <p:cNvPr id="9" name="Picture 4" descr="Trao đổi hợp tác với các chuyên gia tại trường Đại học Trà Vinh.">
            <a:extLst>
              <a:ext uri="{FF2B5EF4-FFF2-40B4-BE49-F238E27FC236}">
                <a16:creationId xmlns:a16="http://schemas.microsoft.com/office/drawing/2014/main" id="{0AE5D2CA-2499-4FD2-AF18-641D5B98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931" y="1059582"/>
            <a:ext cx="676139" cy="67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1B5779-0670-46A4-AC20-B8088BCF9119}"/>
              </a:ext>
            </a:extLst>
          </p:cNvPr>
          <p:cNvSpPr txBox="1"/>
          <p:nvPr/>
        </p:nvSpPr>
        <p:spPr>
          <a:xfrm>
            <a:off x="1670634" y="1822231"/>
            <a:ext cx="580273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+mj-lt"/>
              </a:rPr>
              <a:t>BÁO CÁO ĐỒ ÁN THỰC TẬP CHUYÊN NGÀNH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CD347-578E-403E-9310-FFA40926E7A1}"/>
              </a:ext>
            </a:extLst>
          </p:cNvPr>
          <p:cNvSpPr txBox="1"/>
          <p:nvPr/>
        </p:nvSpPr>
        <p:spPr>
          <a:xfrm>
            <a:off x="610326" y="2233241"/>
            <a:ext cx="7923345" cy="91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latin typeface="+mj-lt"/>
              </a:rPr>
              <a:t> 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TÌM HIỂU LARAVEL FRAMEWORK VÀ XÂY DỰNG WEBSITE TRA CỨU THÔNG TIN DU LỊCH TRÊN ĐỊA BÀN ĐỒNG BẰNG SÔNG CỬU LONG</a:t>
            </a:r>
            <a:endParaRPr lang="en-US" sz="1800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22061-F545-4745-BF8D-10DA71FC0670}"/>
              </a:ext>
            </a:extLst>
          </p:cNvPr>
          <p:cNvSpPr txBox="1"/>
          <p:nvPr/>
        </p:nvSpPr>
        <p:spPr>
          <a:xfrm>
            <a:off x="5004049" y="3364075"/>
            <a:ext cx="4032447" cy="101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GVHD: </a:t>
            </a:r>
            <a:r>
              <a:rPr lang="en-US" dirty="0" err="1">
                <a:latin typeface="+mj-lt"/>
              </a:rPr>
              <a:t>ThS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Nguyễn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Ngọc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Đan</a:t>
            </a:r>
            <a:r>
              <a:rPr lang="en-US" dirty="0">
                <a:latin typeface="+mj-lt"/>
              </a:rPr>
              <a:t> Thanh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SVTH: </a:t>
            </a:r>
            <a:r>
              <a:rPr lang="en-US" dirty="0" err="1">
                <a:latin typeface="+mj-lt"/>
              </a:rPr>
              <a:t>Diệp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Tú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– 110121074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+mj-lt"/>
              </a:rPr>
              <a:t>Mã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lớp</a:t>
            </a:r>
            <a:r>
              <a:rPr lang="en-US" dirty="0">
                <a:latin typeface="+mj-lt"/>
              </a:rPr>
              <a:t>: DA21TTB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D8418-0490-44FF-B0D7-D0981953064E}"/>
              </a:ext>
            </a:extLst>
          </p:cNvPr>
          <p:cNvSpPr txBox="1"/>
          <p:nvPr/>
        </p:nvSpPr>
        <p:spPr>
          <a:xfrm>
            <a:off x="2267068" y="4666858"/>
            <a:ext cx="460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+mj-lt"/>
              </a:rPr>
              <a:t>Trà</a:t>
            </a:r>
            <a:r>
              <a:rPr lang="en-US" b="1" dirty="0">
                <a:latin typeface="+mj-lt"/>
              </a:rPr>
              <a:t> Vinh, </a:t>
            </a:r>
            <a:r>
              <a:rPr lang="en-US" b="1" dirty="0" err="1">
                <a:latin typeface="+mj-lt"/>
              </a:rPr>
              <a:t>tháng</a:t>
            </a:r>
            <a:r>
              <a:rPr lang="en-US" b="1" dirty="0">
                <a:latin typeface="+mj-lt"/>
              </a:rPr>
              <a:t> 06 </a:t>
            </a:r>
            <a:r>
              <a:rPr lang="en-US" b="1" dirty="0" err="1">
                <a:latin typeface="+mj-lt"/>
              </a:rPr>
              <a:t>năm</a:t>
            </a:r>
            <a:r>
              <a:rPr lang="en-US" b="1" dirty="0">
                <a:latin typeface="+mj-lt"/>
              </a:rPr>
              <a:t>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160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Font typeface="+mj-lt"/>
              <a:buAutoNum type="arabicPeriod" startAt="5"/>
            </a:pPr>
            <a:r>
              <a:rPr lang="en-US" b="1" dirty="0"/>
              <a:t>Open Source Routing Machine (OSRM): </a:t>
            </a:r>
            <a:r>
              <a:rPr lang="en-US" dirty="0"/>
              <a:t>OSRM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,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vi-VN" dirty="0"/>
              <a:t>tuyến đường đi ngắn nhất giữa hai điểm dựa trên dữ liệu của OpenStreetMap.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6C0C97-1C82-4BF7-8E32-54AA573AC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18141"/>
              </p:ext>
            </p:extLst>
          </p:nvPr>
        </p:nvGraphicFramePr>
        <p:xfrm>
          <a:off x="793389" y="2036279"/>
          <a:ext cx="7557221" cy="2651760"/>
        </p:xfrm>
        <a:graphic>
          <a:graphicData uri="http://schemas.openxmlformats.org/drawingml/2006/table">
            <a:tbl>
              <a:tblPr/>
              <a:tblGrid>
                <a:gridCol w="7557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8573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public function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getOsrmDistance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($lat1, $lng1, $lat2, $lng2)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$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="http://router.project-osrm.org/route/v1/driving/{$lng1},{$lat1};{$lng2},{$lat2}?overview=false";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$response = Http::get($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$data = $response-&gt;json();</a:t>
                      </a:r>
                    </a:p>
                    <a:p>
                      <a:pPr algn="just"/>
                      <a:endParaRPr lang="en-US" b="1" dirty="0">
                        <a:latin typeface="Consolas" panose="020B0609020204030204" pitchFamily="49" charset="0"/>
                      </a:endParaRP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if (!empty($data['routes'][0]['distance'])) {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    return $data['routes'][0]['distance'] / 1000; // km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return null;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anchor="ctr">
                    <a:lnL w="12700" cmpd="sng">
                      <a:solidFill>
                        <a:srgbClr val="000000"/>
                      </a:solidFill>
                      <a:prstDash val="lgDash"/>
                    </a:lnL>
                    <a:lnR w="12700" cmpd="sng">
                      <a:solidFill>
                        <a:srgbClr val="000000"/>
                      </a:solidFill>
                      <a:prstDash val="lgDash"/>
                    </a:lnR>
                    <a:lnT w="12700" cmpd="sng">
                      <a:solidFill>
                        <a:srgbClr val="000000"/>
                      </a:solidFill>
                      <a:prstDash val="lgDash"/>
                    </a:lnT>
                    <a:lnB w="12700" cmpd="sng">
                      <a:solidFill>
                        <a:srgbClr val="000000"/>
                      </a:solidFill>
                      <a:prstDash val="lg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702568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58477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160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Font typeface="+mj-lt"/>
              <a:buAutoNum type="arabicPeriod" startAt="6"/>
            </a:pPr>
            <a:r>
              <a:rPr lang="en-US" b="1" dirty="0" err="1"/>
              <a:t>CKEditor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vi-VN" dirty="0"/>
              <a:t>CKEditor là một trình soạn thảo văn bản tích hợp vào giao diện người dùng, cho phép: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419625" y="1679198"/>
            <a:ext cx="6673840" cy="178510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 bài chia sẻ kinh nghiệm du lịch dễ dàng, trực quan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Hỗ trợ định dạng nội dung: in đậm, chèn ảnh, chèn link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,…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Trực tiếp xem trước nội dung trước khi đăng bài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Việc tích hợp CKEditor giúp nội dung chia sẻ sinh động, dễ đọc và chuyên nghiệp hơn.</a:t>
            </a:r>
          </a:p>
        </p:txBody>
      </p:sp>
    </p:spTree>
    <p:extLst>
      <p:ext uri="{BB962C8B-B14F-4D97-AF65-F5344CB8AC3E}">
        <p14:creationId xmlns:p14="http://schemas.microsoft.com/office/powerpoint/2010/main" val="578267426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3846C9-3ED3-4DD3-98C1-D5F3D82A520B}"/>
              </a:ext>
            </a:extLst>
          </p:cNvPr>
          <p:cNvSpPr txBox="1"/>
          <p:nvPr/>
        </p:nvSpPr>
        <p:spPr>
          <a:xfrm>
            <a:off x="664382" y="473065"/>
            <a:ext cx="29730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2.3.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Kiến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trúc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thống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F83C8B-7465-47CA-88E9-A31CB08158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2" y="970710"/>
            <a:ext cx="7474795" cy="3406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3"/>
          <p:cNvSpPr/>
          <p:nvPr/>
        </p:nvSpPr>
        <p:spPr>
          <a:xfrm rot="-4376525" flipH="1">
            <a:off x="5282853" y="2489944"/>
            <a:ext cx="4772728" cy="424129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48926-184F-479F-82CF-35260895FD64}"/>
              </a:ext>
            </a:extLst>
          </p:cNvPr>
          <p:cNvSpPr txBox="1"/>
          <p:nvPr/>
        </p:nvSpPr>
        <p:spPr>
          <a:xfrm>
            <a:off x="664382" y="473065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Một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số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tính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năng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chính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525215-A46B-4FA9-92A6-4F47D6D93A18}"/>
              </a:ext>
            </a:extLst>
          </p:cNvPr>
          <p:cNvGrpSpPr/>
          <p:nvPr/>
        </p:nvGrpSpPr>
        <p:grpSpPr>
          <a:xfrm>
            <a:off x="1178913" y="1137360"/>
            <a:ext cx="7188248" cy="2868780"/>
            <a:chOff x="1192768" y="948084"/>
            <a:chExt cx="7188248" cy="28687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21FC5-7518-4763-A576-E049F3D36410}"/>
                </a:ext>
              </a:extLst>
            </p:cNvPr>
            <p:cNvSpPr txBox="1"/>
            <p:nvPr/>
          </p:nvSpPr>
          <p:spPr>
            <a:xfrm>
              <a:off x="1192768" y="948084"/>
              <a:ext cx="6878335" cy="338554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342900" indent="-342900" algn="just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Chia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sẻ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tương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tác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nội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dung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DA032F-4B82-4E9E-BAA1-66D0FA685028}"/>
                </a:ext>
              </a:extLst>
            </p:cNvPr>
            <p:cNvSpPr txBox="1"/>
            <p:nvPr/>
          </p:nvSpPr>
          <p:spPr>
            <a:xfrm>
              <a:off x="1502681" y="1327611"/>
              <a:ext cx="6878335" cy="1138773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Đăng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bài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chia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sẻ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tiện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ích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kinh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nghiệm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du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lịch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Tương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tác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với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bài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viết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Thích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bình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luận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đánh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giá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Tìm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kiếm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và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lọc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theo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từ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khóa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4CB20D-DAA8-46AF-B16E-42E365CF886F}"/>
                </a:ext>
              </a:extLst>
            </p:cNvPr>
            <p:cNvSpPr txBox="1"/>
            <p:nvPr/>
          </p:nvSpPr>
          <p:spPr>
            <a:xfrm>
              <a:off x="1192768" y="2698673"/>
              <a:ext cx="6878335" cy="338554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342900" indent="-342900" algn="just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 startAt="2"/>
              </a:pP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Hỗ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trợ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bản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đồ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tuyến</a:t>
              </a:r>
              <a:endPara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9C1B6-5221-4C3F-ADF8-EFD88D02CCDE}"/>
                </a:ext>
              </a:extLst>
            </p:cNvPr>
            <p:cNvSpPr txBox="1"/>
            <p:nvPr/>
          </p:nvSpPr>
          <p:spPr>
            <a:xfrm>
              <a:off x="1502681" y="3078200"/>
              <a:ext cx="6878335" cy="738664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Hiển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thị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trên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bản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đồ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(OpenStreetMap)</a:t>
              </a:r>
            </a:p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Tính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khoảng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cách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giữa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với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nhau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/>
          <p:nvPr/>
        </p:nvSpPr>
        <p:spPr>
          <a:xfrm rot="10285629" flipH="1">
            <a:off x="-6011938" y="-431909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4"/>
          <p:cNvSpPr/>
          <p:nvPr/>
        </p:nvSpPr>
        <p:spPr>
          <a:xfrm rot="-4102346">
            <a:off x="1166602" y="3932873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4"/>
          <p:cNvSpPr/>
          <p:nvPr/>
        </p:nvSpPr>
        <p:spPr>
          <a:xfrm flipH="1">
            <a:off x="580630" y="-39415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4"/>
          <p:cNvSpPr/>
          <p:nvPr/>
        </p:nvSpPr>
        <p:spPr>
          <a:xfrm rot="649760">
            <a:off x="-984002" y="419036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4"/>
          <p:cNvSpPr/>
          <p:nvPr/>
        </p:nvSpPr>
        <p:spPr>
          <a:xfrm rot="-6621704" flipH="1">
            <a:off x="-3919845" y="1710891"/>
            <a:ext cx="7826147" cy="287787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EFDE12-04D5-446D-8E71-3462ACD139B5}"/>
              </a:ext>
            </a:extLst>
          </p:cNvPr>
          <p:cNvSpPr txBox="1"/>
          <p:nvPr/>
        </p:nvSpPr>
        <p:spPr>
          <a:xfrm>
            <a:off x="664382" y="473065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Một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số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tính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năng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chính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4A116-319C-423F-9B64-8280185D45D3}"/>
              </a:ext>
            </a:extLst>
          </p:cNvPr>
          <p:cNvSpPr txBox="1"/>
          <p:nvPr/>
        </p:nvSpPr>
        <p:spPr>
          <a:xfrm>
            <a:off x="1178913" y="1076400"/>
            <a:ext cx="6878335" cy="33855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endParaRPr lang="en-US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8CDDB5-110C-4B1C-920D-B77685D43B41}"/>
              </a:ext>
            </a:extLst>
          </p:cNvPr>
          <p:cNvSpPr txBox="1"/>
          <p:nvPr/>
        </p:nvSpPr>
        <p:spPr>
          <a:xfrm>
            <a:off x="1488826" y="1455927"/>
            <a:ext cx="6878335" cy="1138773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khoản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hồ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dung: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ích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791341-6DCE-4FAA-92CA-7CD83AC57940}"/>
              </a:ext>
            </a:extLst>
          </p:cNvPr>
          <p:cNvSpPr txBox="1"/>
          <p:nvPr/>
        </p:nvSpPr>
        <p:spPr>
          <a:xfrm>
            <a:off x="1178913" y="2680422"/>
            <a:ext cx="6878335" cy="33855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gamification –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endParaRPr lang="vi-VN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F479D-580F-48D7-AE99-6649C3E6314C}"/>
              </a:ext>
            </a:extLst>
          </p:cNvPr>
          <p:cNvSpPr txBox="1"/>
          <p:nvPr/>
        </p:nvSpPr>
        <p:spPr>
          <a:xfrm>
            <a:off x="1488826" y="3059949"/>
            <a:ext cx="6878335" cy="1538883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thưởng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huy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xếp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hạng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lũy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lực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uy đổi điểm lấy phần thưởng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8" name="Google Shape;1328;p103"/>
          <p:cNvCxnSpPr/>
          <p:nvPr/>
        </p:nvCxnSpPr>
        <p:spPr>
          <a:xfrm rot="10800000" flipH="1">
            <a:off x="1698000" y="2193375"/>
            <a:ext cx="1966800" cy="131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103"/>
          <p:cNvCxnSpPr/>
          <p:nvPr/>
        </p:nvCxnSpPr>
        <p:spPr>
          <a:xfrm>
            <a:off x="3664825" y="2207400"/>
            <a:ext cx="1999800" cy="115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103"/>
          <p:cNvCxnSpPr/>
          <p:nvPr/>
        </p:nvCxnSpPr>
        <p:spPr>
          <a:xfrm rot="10800000" flipH="1">
            <a:off x="5405300" y="2193375"/>
            <a:ext cx="1966800" cy="131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2" name="Google Shape;1332;p103"/>
          <p:cNvSpPr txBox="1"/>
          <p:nvPr/>
        </p:nvSpPr>
        <p:spPr>
          <a:xfrm flipH="1">
            <a:off x="835014" y="2205455"/>
            <a:ext cx="1589925" cy="66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usecase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34" name="Google Shape;1334;p103"/>
          <p:cNvSpPr txBox="1"/>
          <p:nvPr/>
        </p:nvSpPr>
        <p:spPr>
          <a:xfrm flipH="1">
            <a:off x="2903216" y="2796456"/>
            <a:ext cx="1444938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lớp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36" name="Google Shape;1336;p103"/>
          <p:cNvSpPr txBox="1"/>
          <p:nvPr/>
        </p:nvSpPr>
        <p:spPr>
          <a:xfrm>
            <a:off x="4866111" y="2244304"/>
            <a:ext cx="1354171" cy="66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hoạt động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38" name="Google Shape;1338;p103"/>
          <p:cNvSpPr txBox="1"/>
          <p:nvPr/>
        </p:nvSpPr>
        <p:spPr>
          <a:xfrm>
            <a:off x="6477347" y="2742027"/>
            <a:ext cx="1781271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tuần tự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40" name="Google Shape;1340;p103"/>
          <p:cNvSpPr/>
          <p:nvPr/>
        </p:nvSpPr>
        <p:spPr>
          <a:xfrm>
            <a:off x="1240579" y="3016297"/>
            <a:ext cx="1184360" cy="853181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03"/>
          <p:cNvSpPr/>
          <p:nvPr/>
        </p:nvSpPr>
        <p:spPr>
          <a:xfrm flipH="1">
            <a:off x="4865571" y="3016227"/>
            <a:ext cx="1184360" cy="853316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2" name="Google Shape;1342;p103"/>
          <p:cNvSpPr/>
          <p:nvPr/>
        </p:nvSpPr>
        <p:spPr>
          <a:xfrm flipH="1">
            <a:off x="6819408" y="1778805"/>
            <a:ext cx="960236" cy="85330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103"/>
          <p:cNvSpPr/>
          <p:nvPr/>
        </p:nvSpPr>
        <p:spPr>
          <a:xfrm>
            <a:off x="3127012" y="1751302"/>
            <a:ext cx="960236" cy="85330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574;p59">
            <a:extLst>
              <a:ext uri="{FF2B5EF4-FFF2-40B4-BE49-F238E27FC236}">
                <a16:creationId xmlns:a16="http://schemas.microsoft.com/office/drawing/2014/main" id="{C5602F98-71F3-45D2-B878-0A8D466E9367}"/>
              </a:ext>
            </a:extLst>
          </p:cNvPr>
          <p:cNvSpPr txBox="1">
            <a:spLocks/>
          </p:cNvSpPr>
          <p:nvPr/>
        </p:nvSpPr>
        <p:spPr>
          <a:xfrm>
            <a:off x="1275551" y="3158325"/>
            <a:ext cx="907125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solidFill>
                  <a:schemeClr val="accent4">
                    <a:lumMod val="95000"/>
                  </a:schemeClr>
                </a:solidFill>
                <a:latin typeface="Kulim Park" panose="020B0604020202020204" charset="0"/>
              </a:rPr>
              <a:t>01</a:t>
            </a:r>
          </a:p>
        </p:txBody>
      </p:sp>
      <p:sp>
        <p:nvSpPr>
          <p:cNvPr id="33" name="Google Shape;575;p59">
            <a:extLst>
              <a:ext uri="{FF2B5EF4-FFF2-40B4-BE49-F238E27FC236}">
                <a16:creationId xmlns:a16="http://schemas.microsoft.com/office/drawing/2014/main" id="{406A7FD7-E248-490A-9984-9728CB8BA9E9}"/>
              </a:ext>
            </a:extLst>
          </p:cNvPr>
          <p:cNvSpPr txBox="1">
            <a:spLocks/>
          </p:cNvSpPr>
          <p:nvPr/>
        </p:nvSpPr>
        <p:spPr>
          <a:xfrm>
            <a:off x="6895602" y="1954152"/>
            <a:ext cx="84661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latin typeface="Kulim Park" panose="020B0604020202020204" charset="0"/>
              </a:rPr>
              <a:t>04</a:t>
            </a:r>
          </a:p>
        </p:txBody>
      </p:sp>
      <p:sp>
        <p:nvSpPr>
          <p:cNvPr id="34" name="Google Shape;578;p59">
            <a:extLst>
              <a:ext uri="{FF2B5EF4-FFF2-40B4-BE49-F238E27FC236}">
                <a16:creationId xmlns:a16="http://schemas.microsoft.com/office/drawing/2014/main" id="{BFC457C7-747D-4D8F-A033-A8B2360C4523}"/>
              </a:ext>
            </a:extLst>
          </p:cNvPr>
          <p:cNvSpPr txBox="1">
            <a:spLocks/>
          </p:cNvSpPr>
          <p:nvPr/>
        </p:nvSpPr>
        <p:spPr>
          <a:xfrm>
            <a:off x="3190339" y="1924794"/>
            <a:ext cx="76953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>
                <a:latin typeface="Kulim Park" panose="020B0604020202020204" charset="0"/>
              </a:rPr>
              <a:t>02</a:t>
            </a:r>
            <a:endParaRPr lang="en" sz="3600" dirty="0">
              <a:latin typeface="Kulim Park" panose="020B0604020202020204" charset="0"/>
            </a:endParaRPr>
          </a:p>
        </p:txBody>
      </p:sp>
      <p:sp>
        <p:nvSpPr>
          <p:cNvPr id="35" name="Google Shape;579;p59">
            <a:extLst>
              <a:ext uri="{FF2B5EF4-FFF2-40B4-BE49-F238E27FC236}">
                <a16:creationId xmlns:a16="http://schemas.microsoft.com/office/drawing/2014/main" id="{CB7A30AE-7073-4B63-8EEF-3F548F23390B}"/>
              </a:ext>
            </a:extLst>
          </p:cNvPr>
          <p:cNvSpPr txBox="1">
            <a:spLocks/>
          </p:cNvSpPr>
          <p:nvPr/>
        </p:nvSpPr>
        <p:spPr>
          <a:xfrm>
            <a:off x="5151911" y="3168071"/>
            <a:ext cx="77755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latin typeface="Kulim Park" panose="020B0604020202020204" charset="0"/>
              </a:rPr>
              <a:t>03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D85378-0DDA-4676-A977-AA7441728FA3}"/>
              </a:ext>
            </a:extLst>
          </p:cNvPr>
          <p:cNvSpPr txBox="1"/>
          <p:nvPr/>
        </p:nvSpPr>
        <p:spPr>
          <a:xfrm>
            <a:off x="664382" y="442288"/>
            <a:ext cx="5466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III. PHÂN TÍCH THIẾT KẾ HỆ THỐNG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DE63DA-AC00-42E0-9B6D-FF58AE84AB8C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usecase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4593C-627D-4515-A0EE-2CC7F0F3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46"/>
          <a:stretch/>
        </p:blipFill>
        <p:spPr>
          <a:xfrm>
            <a:off x="4572000" y="1454844"/>
            <a:ext cx="4230197" cy="2233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C5024-60D9-4044-9A23-071E40ED8D2C}"/>
              </a:ext>
            </a:extLst>
          </p:cNvPr>
          <p:cNvSpPr txBox="1"/>
          <p:nvPr/>
        </p:nvSpPr>
        <p:spPr>
          <a:xfrm>
            <a:off x="1137803" y="896808"/>
            <a:ext cx="7223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Actor: Guest – Người dùng chưa đăng nhập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02349-8017-445E-B237-76C0424983FA}"/>
              </a:ext>
            </a:extLst>
          </p:cNvPr>
          <p:cNvSpPr txBox="1"/>
          <p:nvPr/>
        </p:nvSpPr>
        <p:spPr>
          <a:xfrm>
            <a:off x="664382" y="1802308"/>
            <a:ext cx="375521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Guest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danh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chi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chia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sẻ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DE63DA-AC00-42E0-9B6D-FF58AE84AB8C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usecase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C5024-60D9-4044-9A23-071E40ED8D2C}"/>
              </a:ext>
            </a:extLst>
          </p:cNvPr>
          <p:cNvSpPr txBox="1"/>
          <p:nvPr/>
        </p:nvSpPr>
        <p:spPr>
          <a:xfrm>
            <a:off x="1137803" y="896808"/>
            <a:ext cx="7223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Actor: User – Người dùng đã đăng nhập</a:t>
            </a:r>
            <a:endParaRPr lang="en-US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02349-8017-445E-B237-76C0424983FA}"/>
              </a:ext>
            </a:extLst>
          </p:cNvPr>
          <p:cNvSpPr txBox="1"/>
          <p:nvPr/>
        </p:nvSpPr>
        <p:spPr>
          <a:xfrm>
            <a:off x="664382" y="1258995"/>
            <a:ext cx="406002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 chức năng chính gồm: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 bài viết chia sẻ kinh nghiệm du lịch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Thêm, sửa bài viết đã đăng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 tác với bài viết: like, bình luận, đánh giá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Thêm tiện ích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địa điểm mới 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điểm, nhận thưởng từ hệ thống gamification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Theo dõi điểm, huy hiệu và bảng xếp hạng cá nhân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0A3A4-0B48-4782-886E-07285DA9C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2"/>
          <a:stretch/>
        </p:blipFill>
        <p:spPr>
          <a:xfrm>
            <a:off x="4572000" y="1393412"/>
            <a:ext cx="4362020" cy="2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73209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DE63DA-AC00-42E0-9B6D-FF58AE84AB8C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usecase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C5024-60D9-4044-9A23-071E40ED8D2C}"/>
              </a:ext>
            </a:extLst>
          </p:cNvPr>
          <p:cNvSpPr txBox="1"/>
          <p:nvPr/>
        </p:nvSpPr>
        <p:spPr>
          <a:xfrm>
            <a:off x="1137803" y="896808"/>
            <a:ext cx="7223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Actor: 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Admin –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02349-8017-445E-B237-76C0424983FA}"/>
              </a:ext>
            </a:extLst>
          </p:cNvPr>
          <p:cNvSpPr txBox="1"/>
          <p:nvPr/>
        </p:nvSpPr>
        <p:spPr>
          <a:xfrm>
            <a:off x="664382" y="1602254"/>
            <a:ext cx="30313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 chức năng chính gồm: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 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 dùng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vi-VN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ích</a:t>
            </a:r>
            <a:endParaRPr lang="vi-VN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gamification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81ABA-8800-451B-9102-738DC635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80" y="1258995"/>
            <a:ext cx="5505450" cy="2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85591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90034-81C6-4F27-9152-DCE363B5F4AF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lớp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D05FA-7DD4-4943-BF67-754DEF6318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9520" y="0"/>
            <a:ext cx="536448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FC94D-38C4-4D42-AB93-15224727F255}"/>
              </a:ext>
            </a:extLst>
          </p:cNvPr>
          <p:cNvSpPr txBox="1"/>
          <p:nvPr/>
        </p:nvSpPr>
        <p:spPr>
          <a:xfrm>
            <a:off x="433648" y="1141339"/>
            <a:ext cx="344424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quyền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users, roles, follows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posts, comments, likes, ratings, reports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ích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destinations, utilities,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destination_utilities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destination_images</a:t>
            </a:r>
            <a:endParaRPr lang="en-US" sz="12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Gamification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missions,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user_missions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badges, rewards,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user_reward</a:t>
            </a:r>
            <a:endParaRPr lang="en-US" sz="12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notifications, slides</a:t>
            </a: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3">
            <a:extLst>
              <a:ext uri="{FF2B5EF4-FFF2-40B4-BE49-F238E27FC236}">
                <a16:creationId xmlns:a16="http://schemas.microsoft.com/office/drawing/2014/main" id="{B7DEF151-E458-48DA-9838-B4CD05A5F835}"/>
              </a:ext>
            </a:extLst>
          </p:cNvPr>
          <p:cNvSpPr/>
          <p:nvPr/>
        </p:nvSpPr>
        <p:spPr>
          <a:xfrm>
            <a:off x="4364361" y="887945"/>
            <a:ext cx="3948365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16537-79A5-4D47-9C43-7DC26DF539D0}"/>
              </a:ext>
            </a:extLst>
          </p:cNvPr>
          <p:cNvSpPr txBox="1"/>
          <p:nvPr/>
        </p:nvSpPr>
        <p:spPr>
          <a:xfrm>
            <a:off x="539552" y="2140863"/>
            <a:ext cx="3390672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000" b="1" dirty="0">
                <a:latin typeface="iCiel Cadena" panose="02000503000000020004" pitchFamily="2" charset="0"/>
              </a:rPr>
              <a:t>NỘI </a:t>
            </a:r>
            <a:r>
              <a:rPr lang="en-US" sz="5000" b="1" dirty="0">
                <a:latin typeface="+mj-lt"/>
              </a:rPr>
              <a:t>DUNG</a:t>
            </a:r>
            <a:endParaRPr lang="vi-VN" sz="5000" b="1" dirty="0">
              <a:latin typeface="+mj-lt"/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66969EE-3767-4CE1-A31A-C70A086C6BC1}"/>
              </a:ext>
            </a:extLst>
          </p:cNvPr>
          <p:cNvSpPr/>
          <p:nvPr/>
        </p:nvSpPr>
        <p:spPr>
          <a:xfrm>
            <a:off x="4211961" y="735545"/>
            <a:ext cx="3948365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E94EA-4AA1-4B3F-A474-FC8C9347862C}"/>
              </a:ext>
            </a:extLst>
          </p:cNvPr>
          <p:cNvSpPr txBox="1"/>
          <p:nvPr/>
        </p:nvSpPr>
        <p:spPr>
          <a:xfrm>
            <a:off x="4295611" y="822928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I. LÝ DO CHỌN ĐỀ TÀI</a:t>
            </a:r>
            <a:endParaRPr lang="vi-VN" sz="1600" dirty="0">
              <a:latin typeface="+mj-lt"/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4543347F-7F62-46EF-8E03-120A4820A4CE}"/>
              </a:ext>
            </a:extLst>
          </p:cNvPr>
          <p:cNvSpPr/>
          <p:nvPr/>
        </p:nvSpPr>
        <p:spPr>
          <a:xfrm>
            <a:off x="4364361" y="1893335"/>
            <a:ext cx="3948366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FA025ECF-4F0C-4545-BB1D-DFA61D2F79B1}"/>
              </a:ext>
            </a:extLst>
          </p:cNvPr>
          <p:cNvSpPr/>
          <p:nvPr/>
        </p:nvSpPr>
        <p:spPr>
          <a:xfrm>
            <a:off x="4211961" y="1740935"/>
            <a:ext cx="3948366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ounded Rectangle 19">
            <a:extLst>
              <a:ext uri="{FF2B5EF4-FFF2-40B4-BE49-F238E27FC236}">
                <a16:creationId xmlns:a16="http://schemas.microsoft.com/office/drawing/2014/main" id="{48043A3F-A94E-4146-96B7-88A76C0AA775}"/>
              </a:ext>
            </a:extLst>
          </p:cNvPr>
          <p:cNvSpPr/>
          <p:nvPr/>
        </p:nvSpPr>
        <p:spPr>
          <a:xfrm>
            <a:off x="4364360" y="2918108"/>
            <a:ext cx="3948367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11D7CE8E-D255-48FC-AFEC-B8601119C551}"/>
              </a:ext>
            </a:extLst>
          </p:cNvPr>
          <p:cNvSpPr/>
          <p:nvPr/>
        </p:nvSpPr>
        <p:spPr>
          <a:xfrm>
            <a:off x="4211960" y="2765708"/>
            <a:ext cx="3948367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Rounded Rectangle 21">
            <a:extLst>
              <a:ext uri="{FF2B5EF4-FFF2-40B4-BE49-F238E27FC236}">
                <a16:creationId xmlns:a16="http://schemas.microsoft.com/office/drawing/2014/main" id="{F4D54A2A-56F5-40CD-9297-6F1E417AFFC0}"/>
              </a:ext>
            </a:extLst>
          </p:cNvPr>
          <p:cNvSpPr/>
          <p:nvPr/>
        </p:nvSpPr>
        <p:spPr>
          <a:xfrm>
            <a:off x="4364360" y="3941280"/>
            <a:ext cx="3948365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ounded Rectangle 22">
            <a:extLst>
              <a:ext uri="{FF2B5EF4-FFF2-40B4-BE49-F238E27FC236}">
                <a16:creationId xmlns:a16="http://schemas.microsoft.com/office/drawing/2014/main" id="{2B0AF5CD-324F-4461-AB05-DF768C3B1D25}"/>
              </a:ext>
            </a:extLst>
          </p:cNvPr>
          <p:cNvSpPr/>
          <p:nvPr/>
        </p:nvSpPr>
        <p:spPr>
          <a:xfrm>
            <a:off x="4211960" y="3788880"/>
            <a:ext cx="3948365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FB3D92-57EA-4FD5-A401-8D73C7B016E1}"/>
              </a:ext>
            </a:extLst>
          </p:cNvPr>
          <p:cNvSpPr txBox="1"/>
          <p:nvPr/>
        </p:nvSpPr>
        <p:spPr>
          <a:xfrm>
            <a:off x="4295611" y="1822047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II. LÝ THUYẾT NGHIÊN CỨU</a:t>
            </a:r>
            <a:endParaRPr lang="vi-VN" sz="16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443852-D774-4151-9930-618307FA74FD}"/>
              </a:ext>
            </a:extLst>
          </p:cNvPr>
          <p:cNvSpPr txBox="1"/>
          <p:nvPr/>
        </p:nvSpPr>
        <p:spPr>
          <a:xfrm>
            <a:off x="4295611" y="2846820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III. PHÂN TÍCH THIẾT KẾ HỆ THỐNG</a:t>
            </a:r>
            <a:endParaRPr lang="vi-VN" sz="16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BB4148-BC8B-4203-BFFA-6536DD372033}"/>
              </a:ext>
            </a:extLst>
          </p:cNvPr>
          <p:cNvSpPr txBox="1"/>
          <p:nvPr/>
        </p:nvSpPr>
        <p:spPr>
          <a:xfrm>
            <a:off x="4291781" y="3888884"/>
            <a:ext cx="3836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IV. CÀI ĐẶT THỰC NGHIỆM VÀ DEMO</a:t>
            </a:r>
            <a:endParaRPr lang="vi-VN" sz="1600" dirty="0">
              <a:latin typeface="+mj-lt"/>
            </a:endParaRPr>
          </a:p>
        </p:txBody>
      </p:sp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C048A5-5724-4C97-A442-68A54CE16B0E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3.3.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hoạt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động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FB99A-CB16-4D35-8453-000C26AC6C4E}"/>
              </a:ext>
            </a:extLst>
          </p:cNvPr>
          <p:cNvSpPr txBox="1"/>
          <p:nvPr/>
        </p:nvSpPr>
        <p:spPr>
          <a:xfrm>
            <a:off x="2775960" y="4802445"/>
            <a:ext cx="3592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en-US" sz="12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A6626-8EED-422A-924D-0BD91B34AA34}"/>
              </a:ext>
            </a:extLst>
          </p:cNvPr>
          <p:cNvSpPr txBox="1"/>
          <p:nvPr/>
        </p:nvSpPr>
        <p:spPr>
          <a:xfrm>
            <a:off x="2607396" y="2534484"/>
            <a:ext cx="39292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en-US" sz="12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435AE-2D53-4944-AA5C-71A372E3AF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885" y="885190"/>
            <a:ext cx="5396230" cy="159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E3C62-DCC5-45AA-AD6A-50D88003755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450" y="2892877"/>
            <a:ext cx="5069100" cy="182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09AF53B-641D-4763-822D-86E9A8EE220D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tuần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tự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8D8579-F65F-411D-9B2B-C14E5BE8675A}"/>
              </a:ext>
            </a:extLst>
          </p:cNvPr>
          <p:cNvSpPr txBox="1"/>
          <p:nvPr/>
        </p:nvSpPr>
        <p:spPr>
          <a:xfrm>
            <a:off x="1271154" y="4292558"/>
            <a:ext cx="20718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+mj-lt"/>
                <a:ea typeface="SimSun" panose="02010600030101010101" pitchFamily="2" charset="-122"/>
              </a:rPr>
              <a:t>Quá</a:t>
            </a:r>
            <a:r>
              <a:rPr lang="en-US" sz="1200" dirty="0"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trình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đăng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bài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viết</a:t>
            </a:r>
            <a:endParaRPr lang="en-US" sz="1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2BA5B-4EA8-4BD6-B666-C2A56CF3687D}"/>
              </a:ext>
            </a:extLst>
          </p:cNvPr>
          <p:cNvSpPr txBox="1"/>
          <p:nvPr/>
        </p:nvSpPr>
        <p:spPr>
          <a:xfrm>
            <a:off x="5800957" y="4284225"/>
            <a:ext cx="2239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+mj-lt"/>
                <a:ea typeface="SimSun" panose="02010600030101010101" pitchFamily="2" charset="-122"/>
              </a:rPr>
              <a:t>Quá</a:t>
            </a:r>
            <a:r>
              <a:rPr lang="en-US" sz="1200" dirty="0"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trình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tương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tác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bài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viết</a:t>
            </a:r>
            <a:endParaRPr lang="en-US" sz="12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D2279-D887-4660-BCDA-6E18048B121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3"/>
          <a:stretch/>
        </p:blipFill>
        <p:spPr bwMode="auto">
          <a:xfrm>
            <a:off x="152400" y="1188720"/>
            <a:ext cx="4309400" cy="2819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23921-7B05-4C60-974D-C99D53D7A29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202" y="1188720"/>
            <a:ext cx="4385598" cy="291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74"/>
          <p:cNvGrpSpPr/>
          <p:nvPr/>
        </p:nvGrpSpPr>
        <p:grpSpPr>
          <a:xfrm rot="224468">
            <a:off x="4516813" y="1106970"/>
            <a:ext cx="3750160" cy="2923690"/>
            <a:chOff x="2144600" y="1557475"/>
            <a:chExt cx="3330800" cy="2596750"/>
          </a:xfrm>
        </p:grpSpPr>
        <p:sp>
          <p:nvSpPr>
            <p:cNvPr id="755" name="Google Shape;755;p74"/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C0C0C"/>
                </a:solidFill>
              </a:endParaRPr>
            </a:p>
          </p:txBody>
        </p:sp>
        <p:sp>
          <p:nvSpPr>
            <p:cNvPr id="756" name="Google Shape;756;p74"/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C0C0C"/>
                </a:solidFill>
              </a:endParaRPr>
            </a:p>
          </p:txBody>
        </p:sp>
      </p:grpSp>
      <p:sp>
        <p:nvSpPr>
          <p:cNvPr id="758" name="Google Shape;758;p74"/>
          <p:cNvSpPr/>
          <p:nvPr/>
        </p:nvSpPr>
        <p:spPr>
          <a:xfrm flipH="1">
            <a:off x="6096978" y="29262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74"/>
          <p:cNvSpPr/>
          <p:nvPr/>
        </p:nvSpPr>
        <p:spPr>
          <a:xfrm rot="8921821" flipH="1">
            <a:off x="2549101" y="3961919"/>
            <a:ext cx="8201049" cy="3015736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33E30-B467-41A4-8405-F485C7710087}"/>
              </a:ext>
            </a:extLst>
          </p:cNvPr>
          <p:cNvSpPr txBox="1"/>
          <p:nvPr/>
        </p:nvSpPr>
        <p:spPr>
          <a:xfrm>
            <a:off x="989052" y="1968650"/>
            <a:ext cx="239422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IV. CÀI ĐẶT THỰC NGHIỆM VÀ DEMO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D5C55-58D0-4E10-AE33-80FA70E489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222246">
            <a:off x="4579342" y="1322061"/>
            <a:ext cx="3674380" cy="1942807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C9578B-518B-4FFE-B227-2FF80274225A}"/>
              </a:ext>
            </a:extLst>
          </p:cNvPr>
          <p:cNvSpPr txBox="1"/>
          <p:nvPr/>
        </p:nvSpPr>
        <p:spPr>
          <a:xfrm>
            <a:off x="664382" y="442287"/>
            <a:ext cx="45934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IV. CÀI ĐẶT THỰC NGHIỆM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F9293-AA38-4D04-A828-3B3BC6C5380A}"/>
              </a:ext>
            </a:extLst>
          </p:cNvPr>
          <p:cNvCxnSpPr/>
          <p:nvPr/>
        </p:nvCxnSpPr>
        <p:spPr>
          <a:xfrm>
            <a:off x="7329709" y="4046329"/>
            <a:ext cx="0" cy="3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E1EEDC-12D9-4E89-AFD7-4D3367C418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5080" y="899486"/>
            <a:ext cx="3477485" cy="1750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3AB09-F0D8-462E-817C-A4F4C5F4334B}"/>
              </a:ext>
            </a:extLst>
          </p:cNvPr>
          <p:cNvPicPr/>
          <p:nvPr/>
        </p:nvPicPr>
        <p:blipFill rotWithShape="1">
          <a:blip r:embed="rId4"/>
          <a:srcRect l="546" t="3369" r="-1"/>
          <a:stretch/>
        </p:blipFill>
        <p:spPr bwMode="auto">
          <a:xfrm>
            <a:off x="755080" y="2649624"/>
            <a:ext cx="3477482" cy="21657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7E4BE-2EED-4F64-BB25-A829CB9052E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54"/>
          <a:stretch/>
        </p:blipFill>
        <p:spPr bwMode="auto">
          <a:xfrm>
            <a:off x="5001491" y="381000"/>
            <a:ext cx="3235036" cy="22686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324EB-FCAA-4C59-BB8B-75D1038376CA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54"/>
          <a:stretch/>
        </p:blipFill>
        <p:spPr bwMode="auto">
          <a:xfrm>
            <a:off x="4572000" y="2649624"/>
            <a:ext cx="3366655" cy="21657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84175284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C9578B-518B-4FFE-B227-2FF80274225A}"/>
              </a:ext>
            </a:extLst>
          </p:cNvPr>
          <p:cNvSpPr txBox="1"/>
          <p:nvPr/>
        </p:nvSpPr>
        <p:spPr>
          <a:xfrm>
            <a:off x="664382" y="442287"/>
            <a:ext cx="45934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IV. CÀI ĐẶT THỰC NGHIỆM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F9293-AA38-4D04-A828-3B3BC6C5380A}"/>
              </a:ext>
            </a:extLst>
          </p:cNvPr>
          <p:cNvCxnSpPr/>
          <p:nvPr/>
        </p:nvCxnSpPr>
        <p:spPr>
          <a:xfrm>
            <a:off x="7329709" y="4046329"/>
            <a:ext cx="0" cy="3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207E1A4-D5F3-4651-94B4-8F2A3EFF0F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18059"/>
            <a:ext cx="4052446" cy="365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1FEE0-1396-4A25-84CF-05575C39EFF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06"/>
          <a:stretch/>
        </p:blipFill>
        <p:spPr bwMode="auto">
          <a:xfrm>
            <a:off x="4786756" y="328180"/>
            <a:ext cx="4207885" cy="4487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9154724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C9578B-518B-4FFE-B227-2FF80274225A}"/>
              </a:ext>
            </a:extLst>
          </p:cNvPr>
          <p:cNvSpPr txBox="1"/>
          <p:nvPr/>
        </p:nvSpPr>
        <p:spPr>
          <a:xfrm>
            <a:off x="664382" y="442287"/>
            <a:ext cx="45934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IV. CÀI ĐẶT THỰC NGHIỆM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F9293-AA38-4D04-A828-3B3BC6C5380A}"/>
              </a:ext>
            </a:extLst>
          </p:cNvPr>
          <p:cNvCxnSpPr/>
          <p:nvPr/>
        </p:nvCxnSpPr>
        <p:spPr>
          <a:xfrm>
            <a:off x="7329709" y="4046329"/>
            <a:ext cx="0" cy="3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4F7BD3B-300E-4ADB-80A0-6C376E819BF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71"/>
          <a:stretch/>
        </p:blipFill>
        <p:spPr bwMode="auto">
          <a:xfrm>
            <a:off x="242455" y="842065"/>
            <a:ext cx="3577263" cy="15969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B5F58-933D-4B47-A4F1-0E21B3DA712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896"/>
          <a:stretch/>
        </p:blipFill>
        <p:spPr bwMode="auto">
          <a:xfrm>
            <a:off x="561109" y="2538330"/>
            <a:ext cx="3706088" cy="23962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D5952-2B02-482A-9860-F00EA717AB0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25766"/>
            <a:ext cx="3382526" cy="270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B780F3-84F6-4C74-9572-51A6DBA4D2B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811" y="215028"/>
            <a:ext cx="3487807" cy="201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660125"/>
      </p:ext>
    </p:extLst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C9578B-518B-4FFE-B227-2FF80274225A}"/>
              </a:ext>
            </a:extLst>
          </p:cNvPr>
          <p:cNvSpPr txBox="1"/>
          <p:nvPr/>
        </p:nvSpPr>
        <p:spPr>
          <a:xfrm>
            <a:off x="664382" y="442287"/>
            <a:ext cx="45934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IV. CÀI ĐẶT THỰC NGHIỆM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F9293-AA38-4D04-A828-3B3BC6C5380A}"/>
              </a:ext>
            </a:extLst>
          </p:cNvPr>
          <p:cNvCxnSpPr/>
          <p:nvPr/>
        </p:nvCxnSpPr>
        <p:spPr>
          <a:xfrm>
            <a:off x="7329709" y="4046329"/>
            <a:ext cx="0" cy="3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56F978-336F-43B8-8D3E-BA34BC877477}"/>
              </a:ext>
            </a:extLst>
          </p:cNvPr>
          <p:cNvPicPr/>
          <p:nvPr/>
        </p:nvPicPr>
        <p:blipFill rotWithShape="1">
          <a:blip r:embed="rId3"/>
          <a:srcRect t="5044"/>
          <a:stretch/>
        </p:blipFill>
        <p:spPr bwMode="auto">
          <a:xfrm>
            <a:off x="122873" y="983673"/>
            <a:ext cx="4246472" cy="19603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D5513-FA3E-45FA-B018-2C923468A7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4800" y="3023705"/>
            <a:ext cx="4384959" cy="1757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8DE512-27AD-4AFC-896B-4DA9847D8BF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72540" y="358488"/>
            <a:ext cx="3722428" cy="2179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E0247E-1351-4F10-A9D8-155444139CD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828308" y="2606010"/>
            <a:ext cx="4010892" cy="22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5906"/>
      </p:ext>
    </p:extLst>
  </p:cSld>
  <p:clrMapOvr>
    <a:masterClrMapping/>
  </p:clrMapOvr>
  <p:transition spd="slow">
    <p:comb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/>
          <p:nvPr/>
        </p:nvSpPr>
        <p:spPr>
          <a:xfrm rot="10285629" flipH="1">
            <a:off x="-6011938" y="-431909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4"/>
          <p:cNvSpPr/>
          <p:nvPr/>
        </p:nvSpPr>
        <p:spPr>
          <a:xfrm rot="-4102346">
            <a:off x="1166602" y="3932873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4"/>
          <p:cNvSpPr/>
          <p:nvPr/>
        </p:nvSpPr>
        <p:spPr>
          <a:xfrm flipH="1">
            <a:off x="580630" y="-39415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4"/>
          <p:cNvSpPr/>
          <p:nvPr/>
        </p:nvSpPr>
        <p:spPr>
          <a:xfrm rot="649760">
            <a:off x="-984002" y="419036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4"/>
          <p:cNvSpPr/>
          <p:nvPr/>
        </p:nvSpPr>
        <p:spPr>
          <a:xfrm rot="-6621704" flipH="1">
            <a:off x="-3919845" y="1710891"/>
            <a:ext cx="7826147" cy="287787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EFDE12-04D5-446D-8E71-3462ACD139B5}"/>
              </a:ext>
            </a:extLst>
          </p:cNvPr>
          <p:cNvSpPr txBox="1"/>
          <p:nvPr/>
        </p:nvSpPr>
        <p:spPr>
          <a:xfrm>
            <a:off x="680033" y="387583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Kết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quả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được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4A116-319C-423F-9B64-8280185D45D3}"/>
              </a:ext>
            </a:extLst>
          </p:cNvPr>
          <p:cNvSpPr txBox="1"/>
          <p:nvPr/>
        </p:nvSpPr>
        <p:spPr>
          <a:xfrm>
            <a:off x="1182069" y="821373"/>
            <a:ext cx="6878335" cy="410881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thành công hệ thống website hoạt động ổn định, cho phép người dùng: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 ký/đăng nhập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 bài viết chia sẻ kèm hình ảnh &amp; thông tin địa điểm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bản đồ tương tác (OpenStreetMap + OSRM):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Hiển thị địa điểm và tiện ích lân cận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Tính khoảng cách thực tế giữa các vị trí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Triển khai hệ thống gamification cơ bản: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Nhiệm vụ, điểm thưởng, huy hiệu, bảng xếp hạng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 động lực và mức độ gắn kết người dùng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hệ thống quản trị dành cho admin: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 lý người dùng, bài viết, địa điểm, tiện ích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Thiết lập và giám sát nhiệm vụ, phần thưởng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19665"/>
      </p:ext>
    </p:extLst>
  </p:cSld>
  <p:clrMapOvr>
    <a:masterClrMapping/>
  </p:clrMapOvr>
  <p:transition spd="slow">
    <p:comb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/>
          <p:nvPr/>
        </p:nvSpPr>
        <p:spPr>
          <a:xfrm rot="10285629" flipH="1">
            <a:off x="-6011938" y="-431909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4"/>
          <p:cNvSpPr/>
          <p:nvPr/>
        </p:nvSpPr>
        <p:spPr>
          <a:xfrm rot="-4102346">
            <a:off x="1166602" y="3932873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4"/>
          <p:cNvSpPr/>
          <p:nvPr/>
        </p:nvSpPr>
        <p:spPr>
          <a:xfrm flipH="1">
            <a:off x="580630" y="-39415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4"/>
          <p:cNvSpPr/>
          <p:nvPr/>
        </p:nvSpPr>
        <p:spPr>
          <a:xfrm rot="649760">
            <a:off x="-984002" y="419036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4"/>
          <p:cNvSpPr/>
          <p:nvPr/>
        </p:nvSpPr>
        <p:spPr>
          <a:xfrm rot="-6621704" flipH="1">
            <a:off x="-3919845" y="1710891"/>
            <a:ext cx="7826147" cy="287787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EFDE12-04D5-446D-8E71-3462ACD139B5}"/>
              </a:ext>
            </a:extLst>
          </p:cNvPr>
          <p:cNvSpPr txBox="1"/>
          <p:nvPr/>
        </p:nvSpPr>
        <p:spPr>
          <a:xfrm>
            <a:off x="680033" y="387583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Hướng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phát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triển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4A116-319C-423F-9B64-8280185D45D3}"/>
              </a:ext>
            </a:extLst>
          </p:cNvPr>
          <p:cNvSpPr txBox="1"/>
          <p:nvPr/>
        </p:nvSpPr>
        <p:spPr>
          <a:xfrm>
            <a:off x="886745" y="889701"/>
            <a:ext cx="7370510" cy="332398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Phát triển ứng dụng mobile (Android/iOS) để mở rộng </a:t>
            </a:r>
            <a:r>
              <a:rPr lang="en-US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người dùng và t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ă</a:t>
            </a: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khả năng truy cập mọi lúc, mọi nơi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hệ thống gợi ý thông minh dựa trên lịch sử tương tác, vị trí và hành vi người dùng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Kết nối với mạng xã hội (Facebook, Zalo...) để hỗ trợ đăng nhập nhanh, chia sẻ bài viết và tăng mức độ lan truyền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Cho phép đặt dịch vụ trực tiếp trên nền tảng như lưu trú, nhà hàng, tour... hướng tới 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Tối ưu hệ thống gamification: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Đa dạng hóa nhiệm vụ (theo ngày, theo mùa, theo sự kiện)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Phần thưởng giới hạn theo cấp độ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Tổ chức sự kiện theo thời điểm (lễ hội, mùa du lịch, 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566931799"/>
      </p:ext>
    </p:extLst>
  </p:cSld>
  <p:clrMapOvr>
    <a:masterClrMapping/>
  </p:clrMapOvr>
  <p:transition spd="slow">
    <p:comb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502;p113">
            <a:extLst>
              <a:ext uri="{FF2B5EF4-FFF2-40B4-BE49-F238E27FC236}">
                <a16:creationId xmlns:a16="http://schemas.microsoft.com/office/drawing/2014/main" id="{3C824AA6-3E3F-49C8-A4EE-BD738874C2C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>
            <a:off x="264414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561;p116">
            <a:extLst>
              <a:ext uri="{FF2B5EF4-FFF2-40B4-BE49-F238E27FC236}">
                <a16:creationId xmlns:a16="http://schemas.microsoft.com/office/drawing/2014/main" id="{B06FFADF-4196-4F0B-9AD3-2E4052444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9237" y="2071650"/>
            <a:ext cx="5465526" cy="10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j-lt"/>
              </a:rPr>
              <a:t>Cảm ơn đã lắng nghe!</a:t>
            </a:r>
            <a:endParaRPr sz="4000" dirty="0">
              <a:latin typeface="+mj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C9578B-518B-4FFE-B227-2FF80274225A}"/>
              </a:ext>
            </a:extLst>
          </p:cNvPr>
          <p:cNvSpPr txBox="1"/>
          <p:nvPr/>
        </p:nvSpPr>
        <p:spPr>
          <a:xfrm>
            <a:off x="664382" y="442287"/>
            <a:ext cx="4093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I. LÝ DO CHỌN ĐỀ TÀI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F9293-AA38-4D04-A828-3B3BC6C5380A}"/>
              </a:ext>
            </a:extLst>
          </p:cNvPr>
          <p:cNvCxnSpPr/>
          <p:nvPr/>
        </p:nvCxnSpPr>
        <p:spPr>
          <a:xfrm>
            <a:off x="7329709" y="4046329"/>
            <a:ext cx="0" cy="3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3D9F8C3-0209-4ECB-8D25-5846938E6D1D}"/>
              </a:ext>
            </a:extLst>
          </p:cNvPr>
          <p:cNvSpPr txBox="1"/>
          <p:nvPr/>
        </p:nvSpPr>
        <p:spPr>
          <a:xfrm>
            <a:off x="879604" y="1137107"/>
            <a:ext cx="7384792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cộng đồng chia sẻ kinh nghiệm du lịch một cách tiện lợi và đáng tin cậy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 động lực người dùng thông qua cơ chế trò chơi hoá (gamification)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Gắn kết cộng đồng du lịch bằng các tương tác thực tế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trực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Giải quyết tình trạng thiếu nền tảng chia sẻ chất lượng trong lĩnh vực du lịch hiện nay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Kết hợp bản đồ định tuyến (OSM + OSRM) giúp người dùng dễ dàng tra cứu và lên kế hoạch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Tạo ra một không gian sinh động, tích cực dành cho những người đam mê khám phá</a:t>
            </a:r>
          </a:p>
        </p:txBody>
      </p:sp>
    </p:spTree>
    <p:extLst>
      <p:ext uri="{BB962C8B-B14F-4D97-AF65-F5344CB8AC3E}">
        <p14:creationId xmlns:p14="http://schemas.microsoft.com/office/powerpoint/2010/main" val="3845154940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9"/>
          <p:cNvSpPr txBox="1">
            <a:spLocks noGrp="1"/>
          </p:cNvSpPr>
          <p:nvPr>
            <p:ph type="title"/>
          </p:nvPr>
        </p:nvSpPr>
        <p:spPr>
          <a:xfrm>
            <a:off x="732775" y="2726300"/>
            <a:ext cx="1836000" cy="7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Mục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tiêu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nghiên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cứu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0" name="Google Shape;570;p59"/>
          <p:cNvSpPr txBox="1">
            <a:spLocks noGrp="1"/>
          </p:cNvSpPr>
          <p:nvPr>
            <p:ph type="title" idx="7"/>
          </p:nvPr>
        </p:nvSpPr>
        <p:spPr>
          <a:xfrm>
            <a:off x="6575192" y="2632300"/>
            <a:ext cx="2093320" cy="8935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Tính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năng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chính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gamification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3" name="Google Shape;573;p59"/>
          <p:cNvSpPr txBox="1">
            <a:spLocks noGrp="1"/>
          </p:cNvSpPr>
          <p:nvPr>
            <p:ph type="title" idx="3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Công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nghệ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 err="1">
                <a:solidFill>
                  <a:schemeClr val="tx1"/>
                </a:solidFill>
                <a:latin typeface="+mj-lt"/>
              </a:rPr>
              <a:t>sử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dụng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4" name="Google Shape;574;p59"/>
          <p:cNvSpPr txBox="1">
            <a:spLocks noGrp="1"/>
          </p:cNvSpPr>
          <p:nvPr>
            <p:ph type="title" idx="2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5" name="Google Shape;575;p59"/>
          <p:cNvSpPr txBox="1">
            <a:spLocks noGrp="1"/>
          </p:cNvSpPr>
          <p:nvPr>
            <p:ph type="title" idx="14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6" name="Google Shape;576;p59"/>
          <p:cNvSpPr txBox="1">
            <a:spLocks noGrp="1"/>
          </p:cNvSpPr>
          <p:nvPr>
            <p:ph type="title" idx="5"/>
          </p:nvPr>
        </p:nvSpPr>
        <p:spPr>
          <a:xfrm>
            <a:off x="4627721" y="2782552"/>
            <a:ext cx="1836000" cy="7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+mj-lt"/>
              </a:rPr>
              <a:t>Kiến trúc </a:t>
            </a:r>
            <a:br>
              <a:rPr lang="en" dirty="0">
                <a:solidFill>
                  <a:schemeClr val="tx1"/>
                </a:solidFill>
                <a:latin typeface="+mj-lt"/>
              </a:rPr>
            </a:br>
            <a:r>
              <a:rPr lang="en" dirty="0">
                <a:solidFill>
                  <a:schemeClr val="tx1"/>
                </a:solidFill>
                <a:latin typeface="+mj-lt"/>
              </a:rPr>
              <a:t>hệ thống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8" name="Google Shape;578;p59"/>
          <p:cNvSpPr txBox="1">
            <a:spLocks noGrp="1"/>
          </p:cNvSpPr>
          <p:nvPr>
            <p:ph type="title" idx="9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title" idx="13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20A8E1-3520-47EE-9EB7-BEF556DD875B}"/>
              </a:ext>
            </a:extLst>
          </p:cNvPr>
          <p:cNvSpPr txBox="1"/>
          <p:nvPr/>
        </p:nvSpPr>
        <p:spPr>
          <a:xfrm>
            <a:off x="664382" y="442288"/>
            <a:ext cx="43094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II. LÝ THUYẾT NGHIÊN CỨU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7D01BBF-84E9-4355-89D5-A0D64731CBA4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Mục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tiêu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nghiên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cứu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C356EC-02C5-479F-880E-F66F35804054}"/>
              </a:ext>
            </a:extLst>
          </p:cNvPr>
          <p:cNvSpPr txBox="1"/>
          <p:nvPr/>
        </p:nvSpPr>
        <p:spPr>
          <a:xfrm>
            <a:off x="1038344" y="1100227"/>
            <a:ext cx="7067312" cy="3570208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nền tảng chia sẻ kinh nghiệm du lịch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hỗ trợ người dùng đăng bài, tìm kiếm và khám phá địa điểm thực tế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 tính gắn kết cộng đồng thông qua các tính năng tương tác và chia sẻ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vi-VN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gamification để tăng hứng thú và động lực cho người dùng (điểm, huy hiệu, bảng xếp hạng)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bản đồ định tuyến sử dụng OpenStreetMap (OSM) và OSRM để hỗ trợ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 hiển thị vị trí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Tối ưu trải nghiệm người dùng với giao diện trực quan, dễ sử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hệ thống quản trị nội dung hiệu quả, hỗ trợ kiểm duyệt, quản lý địa điểm, bài viết và tài khoản người dùng</a:t>
            </a:r>
          </a:p>
        </p:txBody>
      </p:sp>
    </p:spTree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Laravel (PHP Framework):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Laravel là một framework PHP hiện đại, sử dụng mô hình MVC (Model – View – Controller). Trong hệ thống này, Laravel đảm nhiệm toàn bộ phần backend, bao gồm: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296595" y="1877978"/>
            <a:ext cx="6796869" cy="2523768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Routing: xử lý các đường dẫn truy cập và ánh xạ đến các controller phù hợp.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Controller: xử lý logic nghiệp vụ, tương tác giữa người dùng và hệ thống.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Model: tương tác với cơ sở dữ liệu qua Eloquent ORM, giúp truy vấn và lưu trữ dữ liệu đơn giản hơn.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ra,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Laravel còn hỗ trợ bảo mật, xác thực người dùng và phân quyền quản trị.</a:t>
            </a:r>
          </a:p>
        </p:txBody>
      </p:sp>
    </p:spTree>
    <p:extLst>
      <p:ext uri="{BB962C8B-B14F-4D97-AF65-F5344CB8AC3E}">
        <p14:creationId xmlns:p14="http://schemas.microsoft.com/office/powerpoint/2010/main" val="3544880765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58477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MySQL là hệ quản trị cơ sở dữ liệu quan hệ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được sử dụng để lưu trữ toàn bộ dữ liệu của hệ thống, bao gồm: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296595" y="1700709"/>
            <a:ext cx="6796869" cy="218521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Tài khoản người dùng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 viết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chia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sẻ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tin đ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ịa điểm, tiện ích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Dữ liệu gamification: điểm, huy hiệu, bảng xếp hạng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MySQL được kết nối thông qua Eloquent ORM trong Laravel, giúp truy vấn dữ liệu một cách hiệu quả và rõ ràng.</a:t>
            </a:r>
          </a:p>
        </p:txBody>
      </p:sp>
    </p:spTree>
    <p:extLst>
      <p:ext uri="{BB962C8B-B14F-4D97-AF65-F5344CB8AC3E}">
        <p14:creationId xmlns:p14="http://schemas.microsoft.com/office/powerpoint/2010/main" val="1907899768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Blade + HTML/CSS/JavaScript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Blade là engine template tích hợp trong Laravel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Kết hợp với HTML/CSS và JavaScript, để đảm bảo trải nghiệm sử dụng mượt mà và trực quan.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419625" y="1876864"/>
            <a:ext cx="6673840" cy="187743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Blade giúp tạo ra các layout tái sử dụng, quản lý giao diện theo cấu trúc rõ ràng, giảm lặp code.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HTML/CSS dùng để xây dựng cấu trúc và định dạng giao diện, đảm bảo tính thẩm mỹ.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JavaScript xử lý các tương tác phía client như hiển thị bản đồ, chuyển trang động, xác thực form,...</a:t>
            </a:r>
          </a:p>
        </p:txBody>
      </p:sp>
    </p:spTree>
    <p:extLst>
      <p:ext uri="{BB962C8B-B14F-4D97-AF65-F5344CB8AC3E}">
        <p14:creationId xmlns:p14="http://schemas.microsoft.com/office/powerpoint/2010/main" val="3009810137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160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Font typeface="+mj-lt"/>
              <a:buAutoNum type="arabicPeriod" startAt="4"/>
            </a:pPr>
            <a:r>
              <a:rPr lang="en-US" b="1" dirty="0"/>
              <a:t>OpenStreetMap (OSM): </a:t>
            </a:r>
            <a:r>
              <a:rPr lang="vi-VN" dirty="0"/>
              <a:t>OSM là nền tảng bản đồ mã nguồn mở, được</a:t>
            </a:r>
            <a:r>
              <a:rPr lang="en-US" dirty="0"/>
              <a:t> </a:t>
            </a:r>
            <a:r>
              <a:rPr lang="vi-VN" dirty="0"/>
              <a:t>xây dựng bởi cộng đồng người dùng toàn cầu. OSM cung cấp dữ liệu bản đồ miễn phí, có thể tùy biến và sử dụng tự do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419624" y="1848354"/>
            <a:ext cx="6673840" cy="2677656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OSM: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Miễn phí 100%, không giới hạn API call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Tùy biến linh hoạt: có thể thiết kế lại cách hiển thị bản đồ, icon, lớp dữ liệu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Cộng đồng mạnh: dữ liệu liên tục được cập nhật bởi hàng triệu người dùng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Phù hợp với mã nguồn mở: dễ tích hợp vào các hệ thống Laravel hoặc JS frontend</a:t>
            </a:r>
          </a:p>
        </p:txBody>
      </p:sp>
    </p:spTree>
    <p:extLst>
      <p:ext uri="{BB962C8B-B14F-4D97-AF65-F5344CB8AC3E}">
        <p14:creationId xmlns:p14="http://schemas.microsoft.com/office/powerpoint/2010/main" val="2435754314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1863</Words>
  <Application>Microsoft Office PowerPoint</Application>
  <PresentationFormat>On-screen Show (16:9)</PresentationFormat>
  <Paragraphs>177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iCiel Cadena</vt:lpstr>
      <vt:lpstr>Wingdings</vt:lpstr>
      <vt:lpstr>Consolas</vt:lpstr>
      <vt:lpstr>Nunito Light</vt:lpstr>
      <vt:lpstr>Manrope</vt:lpstr>
      <vt:lpstr>Arial</vt:lpstr>
      <vt:lpstr>Kulim Park SemiBold</vt:lpstr>
      <vt:lpstr>Times New Roman</vt:lpstr>
      <vt:lpstr>Kulim Park</vt:lpstr>
      <vt:lpstr>Minimalist Korean Aesthetic Pitch Deck by Slidesgo</vt:lpstr>
      <vt:lpstr>PowerPoint Presentation</vt:lpstr>
      <vt:lpstr>PowerPoint Presentation</vt:lpstr>
      <vt:lpstr>PowerPoint Presentation</vt:lpstr>
      <vt:lpstr>Mục tiêu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NHU DIEP</dc:creator>
  <cp:lastModifiedBy>Như Diệp</cp:lastModifiedBy>
  <cp:revision>121</cp:revision>
  <dcterms:modified xsi:type="dcterms:W3CDTF">2025-06-28T01:02:07Z</dcterms:modified>
</cp:coreProperties>
</file>